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 smtClean="0"/>
              <a:t>22</a:t>
            </a:r>
          </a:p>
          <a:p>
            <a:r>
              <a:rPr lang="en-US" b="1" cap="small" dirty="0"/>
              <a:t>Operating Plan and Variance Analysis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0625" y="6463430"/>
            <a:ext cx="357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Oversized Tables Not Included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the transition from appropriation to implementation</a:t>
            </a:r>
          </a:p>
          <a:p>
            <a:pPr lvl="0"/>
            <a:r>
              <a:rPr lang="en-US" dirty="0"/>
              <a:t>Make an operating plan by allocating legislative budget changes to object codes</a:t>
            </a:r>
          </a:p>
          <a:p>
            <a:pPr lvl="0"/>
            <a:r>
              <a:rPr lang="en-US" dirty="0"/>
              <a:t>Understand the allocative and allotment processes</a:t>
            </a:r>
          </a:p>
          <a:p>
            <a:pPr lvl="0"/>
            <a:r>
              <a:rPr lang="en-US" dirty="0"/>
              <a:t>Allot (</a:t>
            </a:r>
            <a:r>
              <a:rPr lang="en-US" dirty="0" err="1"/>
              <a:t>calendarize</a:t>
            </a:r>
            <a:r>
              <a:rPr lang="en-US" dirty="0"/>
              <a:t>) funds across the fiscal year</a:t>
            </a:r>
          </a:p>
          <a:p>
            <a:pPr lvl="0"/>
            <a:r>
              <a:rPr lang="en-US" dirty="0"/>
              <a:t>Understand the use of a budget variance analysis</a:t>
            </a:r>
          </a:p>
          <a:p>
            <a:pPr lvl="0"/>
            <a:r>
              <a:rPr lang="en-US" dirty="0"/>
              <a:t>Track expenditures across the fiscal year using a budget variance analysis</a:t>
            </a:r>
          </a:p>
          <a:p>
            <a:pPr lvl="0"/>
            <a:r>
              <a:rPr lang="en-US" dirty="0"/>
              <a:t>Understand the use of budget modifications</a:t>
            </a:r>
          </a:p>
        </p:txBody>
      </p:sp>
    </p:spTree>
    <p:extLst>
      <p:ext uri="{BB962C8B-B14F-4D97-AF65-F5344CB8AC3E}">
        <p14:creationId xmlns:p14="http://schemas.microsoft.com/office/powerpoint/2010/main" val="2491070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Table 22.3 Garden City Day Care: Quarterly Operating Plan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2679412"/>
              </p:ext>
            </p:extLst>
          </p:nvPr>
        </p:nvGraphicFramePr>
        <p:xfrm>
          <a:off x="538617" y="1690688"/>
          <a:ext cx="10434182" cy="334518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313467"/>
                <a:gridCol w="2689980"/>
                <a:gridCol w="1286147"/>
                <a:gridCol w="1286147"/>
                <a:gridCol w="1286147"/>
                <a:gridCol w="1286147"/>
                <a:gridCol w="1286147"/>
              </a:tblGrid>
              <a:tr h="2000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Quarterly Plan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05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Code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Label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Q1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Q2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Q3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Q4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7200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Salary and Benefits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45,153.39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158,927.76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158,927.76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156,739.93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519,748.84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7000, 7500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Contracts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14,965.00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37,442.06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37,442.06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42,442.04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132,291.16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8100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Miscellaneous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6,250.00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1,250.00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1,250.00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1,250.00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10,000.00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8210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Facility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16,550.01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16,550.01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16,550.01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16,549.97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66,200.00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8260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Equipment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28,000.00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28,000.00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8500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Other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7,510.00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1,250.00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1,250.00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1,250.00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11,260.00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EXPENDITURES 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118,428.40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215,419.83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215,419.83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218,231.94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767,500.00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5180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  Program service fees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22,500.00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22,500.00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22,500.00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67,500.00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NET TOTAL EXPENDITURE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118,428.40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192,919.83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192,919.83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195,731.94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700,000.00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114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22.4. Garden City Dare Care: Summary 1-Month Variance Analysis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8251958"/>
              </p:ext>
            </p:extLst>
          </p:nvPr>
        </p:nvGraphicFramePr>
        <p:xfrm>
          <a:off x="882563" y="1905439"/>
          <a:ext cx="10426873" cy="396176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610978"/>
                <a:gridCol w="3080094"/>
                <a:gridCol w="1413813"/>
                <a:gridCol w="1413813"/>
                <a:gridCol w="1606169"/>
                <a:gridCol w="1302006"/>
              </a:tblGrid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July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05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Code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Label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Budget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Actual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Variance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Percent Variance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7200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Total Salary and Benefits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9,216.54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7,565.81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1,650.73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17.91%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7000,  7500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Total Contracts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3,985.00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4,135.00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(150.00)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-3.76%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8100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Total Miscellaneous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450.00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495.00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(45.00)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-10.00%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8210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Total Facility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5,516.67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5,450.00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66.67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1.21%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8260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Total Equipment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14,594.00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(14,594.00)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100.00%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8500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Total Other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2,910.00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2,710.00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200.00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6.87%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TOTAL EXPENDITURES 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22,078.21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34,949.81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(12,871.60)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-58.30%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5180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 Program service fees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NET TOTAL EXPENDITURE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22,078.21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34,949.81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(12,871.60)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-58.30%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1669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Variance (expenditures)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i="1"/>
              <a:t>V=B-A</a:t>
            </a:r>
          </a:p>
        </p:txBody>
      </p:sp>
    </p:spTree>
    <p:extLst>
      <p:ext uri="{BB962C8B-B14F-4D97-AF65-F5344CB8AC3E}">
        <p14:creationId xmlns:p14="http://schemas.microsoft.com/office/powerpoint/2010/main" val="2505025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Variance (Revenue)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i="1" dirty="0" smtClean="0"/>
              <a:t>V=A-B</a:t>
            </a:r>
            <a:endParaRPr lang="en-US" sz="7200" i="1" dirty="0"/>
          </a:p>
        </p:txBody>
      </p:sp>
    </p:spTree>
    <p:extLst>
      <p:ext uri="{BB962C8B-B14F-4D97-AF65-F5344CB8AC3E}">
        <p14:creationId xmlns:p14="http://schemas.microsoft.com/office/powerpoint/2010/main" val="1580264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Percent (in ratio format)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8000" dirty="0" smtClean="0"/>
                  <a:t>PV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8000" i="1"/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8000" i="1"/>
                          <m:t>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8000" i="1"/>
                          <m:t>B</m:t>
                        </m:r>
                      </m:den>
                    </m:f>
                  </m:oMath>
                </a14:m>
                <a:endParaRPr lang="en-US" sz="8000" i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0849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994" y="102078"/>
            <a:ext cx="11140858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Table 22.6 Lakeside Year-to-Date Budget and Actual 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9005356"/>
              </p:ext>
            </p:extLst>
          </p:nvPr>
        </p:nvGraphicFramePr>
        <p:xfrm>
          <a:off x="3281820" y="877844"/>
          <a:ext cx="4014612" cy="549475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269130"/>
                <a:gridCol w="872741"/>
                <a:gridCol w="872741"/>
              </a:tblGrid>
              <a:tr h="2002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YTD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YTD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  <a:tr h="33382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FEES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Budget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Actual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  <a:tr h="1814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3,785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  <a:tr h="1814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FEE REVENUE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3,785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  <a:tr h="1814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All Revenue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3,785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  <a:tr h="3338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.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REGULAR PAY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132,710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122,360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 anchor="ctr"/>
                </a:tc>
              </a:tr>
              <a:tr h="3338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BENEFITS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44,442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41,816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  <a:tr h="3338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 PERSONNEL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177,152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164,176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  <a:tr h="3338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GENERAL SUPPLIES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1,095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  <a:tr h="1814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SUPPLIES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1,095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  <a:tr h="3338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SERVICE CONTRACT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2,644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1,798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  <a:tr h="1814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TRAINING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1,543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  <a:tr h="1814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TRAVEL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2,219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1,209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  <a:tr h="1814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POSTAGE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336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  <a:tr h="1814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SERVICES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6,526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3,643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  <a:tr h="1814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EQUIPMENT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  <a:tr h="1814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CAPITAL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5,000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  <a:tr h="3338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All Expenditures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189,773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167,819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314" marR="65314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450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368</Words>
  <Application>Microsoft Office PowerPoint</Application>
  <PresentationFormat>Widescreen</PresentationFormat>
  <Paragraphs>208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Budget Tools 2nd Ed.</vt:lpstr>
      <vt:lpstr>Learning Objectives: </vt:lpstr>
      <vt:lpstr>Table 22.3 Garden City Day Care: Quarterly Operating Plan</vt:lpstr>
      <vt:lpstr>Table 22.4. Garden City Dare Care: Summary 1-Month Variance Analysis</vt:lpstr>
      <vt:lpstr>Variance (expenditures)</vt:lpstr>
      <vt:lpstr>Variance (Revenue)</vt:lpstr>
      <vt:lpstr>Percent (in ratio format)</vt:lpstr>
      <vt:lpstr>Table 22.6 Lakeside Year-to-Date Budget and Actual  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15</cp:revision>
  <dcterms:created xsi:type="dcterms:W3CDTF">2014-08-08T22:51:06Z</dcterms:created>
  <dcterms:modified xsi:type="dcterms:W3CDTF">2014-08-09T19:50:48Z</dcterms:modified>
</cp:coreProperties>
</file>